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320" r:id="rId6"/>
    <p:sldId id="297" r:id="rId7"/>
    <p:sldId id="260" r:id="rId8"/>
    <p:sldId id="268" r:id="rId9"/>
    <p:sldId id="261" r:id="rId10"/>
    <p:sldId id="264" r:id="rId11"/>
    <p:sldId id="273" r:id="rId12"/>
    <p:sldId id="298" r:id="rId13"/>
    <p:sldId id="323" r:id="rId14"/>
    <p:sldId id="324" r:id="rId15"/>
    <p:sldId id="265" r:id="rId16"/>
    <p:sldId id="271" r:id="rId17"/>
    <p:sldId id="272" r:id="rId18"/>
    <p:sldId id="276" r:id="rId19"/>
    <p:sldId id="277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21" r:id="rId28"/>
    <p:sldId id="307" r:id="rId29"/>
    <p:sldId id="274" r:id="rId30"/>
    <p:sldId id="266" r:id="rId31"/>
    <p:sldId id="275" r:id="rId32"/>
    <p:sldId id="267" r:id="rId33"/>
    <p:sldId id="322" r:id="rId34"/>
    <p:sldId id="269" r:id="rId35"/>
    <p:sldId id="325" r:id="rId36"/>
    <p:sldId id="326" r:id="rId37"/>
    <p:sldId id="327" r:id="rId38"/>
    <p:sldId id="328" r:id="rId39"/>
    <p:sldId id="280" r:id="rId40"/>
    <p:sldId id="282" r:id="rId41"/>
    <p:sldId id="289" r:id="rId42"/>
    <p:sldId id="311" r:id="rId43"/>
    <p:sldId id="312" r:id="rId44"/>
    <p:sldId id="313" r:id="rId45"/>
    <p:sldId id="329" r:id="rId46"/>
    <p:sldId id="283" r:id="rId47"/>
    <p:sldId id="287" r:id="rId48"/>
    <p:sldId id="314" r:id="rId49"/>
    <p:sldId id="318" r:id="rId50"/>
    <p:sldId id="319" r:id="rId51"/>
    <p:sldId id="288" r:id="rId52"/>
    <p:sldId id="290" r:id="rId53"/>
    <p:sldId id="315" r:id="rId54"/>
    <p:sldId id="291" r:id="rId55"/>
    <p:sldId id="317" r:id="rId56"/>
    <p:sldId id="316" r:id="rId57"/>
    <p:sldId id="292" r:id="rId58"/>
    <p:sldId id="286" r:id="rId59"/>
    <p:sldId id="296" r:id="rId6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7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3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86609" y="0"/>
            <a:ext cx="10005391" cy="6857999"/>
          </a:xfrm>
        </p:spPr>
        <p:txBody>
          <a:bodyPr>
            <a:normAutofit/>
          </a:bodyPr>
          <a:lstStyle/>
          <a:p>
            <a:endParaRPr lang="en-US" sz="2000" b="1" dirty="0" smtClean="0">
              <a:cs typeface="B Nazanin" panose="00000400000000000000" pitchFamily="2" charset="-78"/>
            </a:endParaRPr>
          </a:p>
          <a:p>
            <a:pPr algn="r" rtl="1"/>
            <a:endParaRPr lang="fa-IR" sz="2000" b="1" dirty="0" smtClean="0">
              <a:cs typeface="B Nazanin" panose="00000400000000000000" pitchFamily="2" charset="-78"/>
            </a:endParaRPr>
          </a:p>
          <a:p>
            <a:pPr algn="r" rtl="1"/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2975" y="1892410"/>
            <a:ext cx="3586038" cy="2949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جستجوی ساده</a:t>
            </a: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104" y="1016307"/>
            <a:ext cx="8451312" cy="537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33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جستجوی پیشرفته</a:t>
            </a: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امکان جستجوی دقیق‌تری را فراهم می‌کند.</a:t>
            </a:r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159" y="1982964"/>
            <a:ext cx="7498730" cy="13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8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066" y="521718"/>
            <a:ext cx="7475868" cy="5814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89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74358" y="58847"/>
            <a:ext cx="1061764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endParaRPr lang="fa-IR" sz="20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en-US" sz="2000" b="1" dirty="0">
                <a:cs typeface="B Nazanin" panose="00000400000000000000" pitchFamily="2" charset="-78"/>
              </a:rPr>
              <a:t>With all of the words</a:t>
            </a: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مدارکی </a:t>
            </a:r>
            <a:r>
              <a:rPr lang="fa-IR" sz="2000" b="1" dirty="0">
                <a:cs typeface="B Nazanin" panose="00000400000000000000" pitchFamily="2" charset="-78"/>
              </a:rPr>
              <a:t>که تمام </a:t>
            </a:r>
            <a:r>
              <a:rPr lang="fa-IR" sz="2000" b="1" dirty="0" smtClean="0">
                <a:cs typeface="B Nazanin" panose="00000400000000000000" pitchFamily="2" charset="-78"/>
              </a:rPr>
              <a:t>کلیدواژه </a:t>
            </a:r>
            <a:r>
              <a:rPr lang="fa-IR" sz="2000" b="1" dirty="0">
                <a:cs typeface="B Nazanin" panose="00000400000000000000" pitchFamily="2" charset="-78"/>
              </a:rPr>
              <a:t>ها در آن وجود داشته باشد بازیابی </a:t>
            </a:r>
            <a:r>
              <a:rPr lang="fa-IR" sz="2000" b="1" dirty="0" smtClean="0">
                <a:cs typeface="B Nazanin" panose="00000400000000000000" pitchFamily="2" charset="-78"/>
              </a:rPr>
              <a:t>می‌کند.</a:t>
            </a:r>
          </a:p>
          <a:p>
            <a:pPr algn="r" rtl="1"/>
            <a:endParaRPr lang="fa-IR" sz="2000" b="1" dirty="0">
              <a:cs typeface="B Nazanin" panose="00000400000000000000" pitchFamily="2" charset="-78"/>
            </a:endParaRPr>
          </a:p>
          <a:p>
            <a:pPr algn="r" rtl="1"/>
            <a:r>
              <a:rPr lang="en-US" sz="2000" b="1" dirty="0">
                <a:cs typeface="B Nazanin" panose="00000400000000000000" pitchFamily="2" charset="-78"/>
              </a:rPr>
              <a:t>With the exact </a:t>
            </a:r>
            <a:r>
              <a:rPr lang="en-US" sz="2000" b="1" dirty="0" smtClean="0">
                <a:cs typeface="B Nazanin" panose="00000400000000000000" pitchFamily="2" charset="-78"/>
              </a:rPr>
              <a:t>phrase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عبارتی </a:t>
            </a:r>
            <a:r>
              <a:rPr lang="fa-IR" sz="2000" b="1" dirty="0">
                <a:cs typeface="B Nazanin" panose="00000400000000000000" pitchFamily="2" charset="-78"/>
              </a:rPr>
              <a:t>که شما جستجو </a:t>
            </a:r>
            <a:r>
              <a:rPr lang="fa-IR" sz="2000" b="1" dirty="0" smtClean="0">
                <a:cs typeface="B Nazanin" panose="00000400000000000000" pitchFamily="2" charset="-78"/>
              </a:rPr>
              <a:t>می‌کنید </a:t>
            </a:r>
            <a:r>
              <a:rPr lang="fa-IR" sz="2000" b="1" dirty="0">
                <a:cs typeface="B Nazanin" panose="00000400000000000000" pitchFamily="2" charset="-78"/>
              </a:rPr>
              <a:t>را عیناً جستجو و بازیابی </a:t>
            </a:r>
            <a:r>
              <a:rPr lang="fa-IR" sz="2000" b="1" dirty="0" smtClean="0">
                <a:cs typeface="B Nazanin" panose="00000400000000000000" pitchFamily="2" charset="-78"/>
              </a:rPr>
              <a:t>می‌کند.</a:t>
            </a:r>
          </a:p>
          <a:p>
            <a:pPr algn="r" rtl="1"/>
            <a:endParaRPr lang="fa-IR" sz="2000" b="1" dirty="0">
              <a:cs typeface="B Nazanin" panose="00000400000000000000" pitchFamily="2" charset="-78"/>
            </a:endParaRPr>
          </a:p>
          <a:p>
            <a:pPr algn="r" rtl="1"/>
            <a:r>
              <a:rPr lang="en-US" sz="2000" b="1" dirty="0" smtClean="0">
                <a:cs typeface="B Nazanin" panose="00000400000000000000" pitchFamily="2" charset="-78"/>
              </a:rPr>
              <a:t>With </a:t>
            </a:r>
            <a:r>
              <a:rPr lang="en-US" sz="2000" b="1" dirty="0">
                <a:cs typeface="B Nazanin" panose="00000400000000000000" pitchFamily="2" charset="-78"/>
              </a:rPr>
              <a:t>at least one of the </a:t>
            </a:r>
            <a:r>
              <a:rPr lang="en-US" sz="2000" b="1" dirty="0" smtClean="0">
                <a:cs typeface="B Nazanin" panose="00000400000000000000" pitchFamily="2" charset="-78"/>
              </a:rPr>
              <a:t>words </a:t>
            </a:r>
            <a:r>
              <a:rPr lang="fa-IR" sz="2000" b="1" dirty="0" smtClean="0">
                <a:cs typeface="B Nazanin" panose="00000400000000000000" pitchFamily="2" charset="-78"/>
              </a:rPr>
              <a:t> </a:t>
            </a: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با </a:t>
            </a:r>
            <a:r>
              <a:rPr lang="fa-IR" sz="2000" b="1" dirty="0">
                <a:cs typeface="B Nazanin" panose="00000400000000000000" pitchFamily="2" charset="-78"/>
              </a:rPr>
              <a:t>نوشتن </a:t>
            </a:r>
            <a:r>
              <a:rPr lang="fa-IR" sz="2000" b="1" dirty="0" smtClean="0">
                <a:cs typeface="B Nazanin" panose="00000400000000000000" pitchFamily="2" charset="-78"/>
              </a:rPr>
              <a:t>واژه‌های موردنظر</a:t>
            </a:r>
            <a:r>
              <a:rPr lang="fa-IR" sz="2000" b="1" dirty="0">
                <a:cs typeface="B Nazanin" panose="00000400000000000000" pitchFamily="2" charset="-78"/>
              </a:rPr>
              <a:t>، حداقل با یکی از آنها هم جستجو را انجام </a:t>
            </a:r>
            <a:r>
              <a:rPr lang="fa-IR" sz="2000" b="1" dirty="0" smtClean="0">
                <a:cs typeface="B Nazanin" panose="00000400000000000000" pitchFamily="2" charset="-78"/>
              </a:rPr>
              <a:t>می‌دهد.</a:t>
            </a:r>
          </a:p>
          <a:p>
            <a:pPr algn="r" rtl="1"/>
            <a:endParaRPr lang="fa-IR" sz="2000" b="1" dirty="0">
              <a:cs typeface="B Nazanin" panose="00000400000000000000" pitchFamily="2" charset="-78"/>
            </a:endParaRPr>
          </a:p>
          <a:p>
            <a:pPr algn="r" rtl="1"/>
            <a:r>
              <a:rPr lang="en-US" sz="2000" b="1" dirty="0" smtClean="0">
                <a:cs typeface="B Nazanin" panose="00000400000000000000" pitchFamily="2" charset="-78"/>
              </a:rPr>
              <a:t>Without </a:t>
            </a:r>
            <a:r>
              <a:rPr lang="en-US" sz="2000" b="1" dirty="0">
                <a:cs typeface="B Nazanin" panose="00000400000000000000" pitchFamily="2" charset="-78"/>
              </a:rPr>
              <a:t>the </a:t>
            </a:r>
            <a:r>
              <a:rPr lang="en-US" sz="2000" b="1" dirty="0" smtClean="0">
                <a:cs typeface="B Nazanin" panose="00000400000000000000" pitchFamily="2" charset="-78"/>
              </a:rPr>
              <a:t>words 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واژه‌هایی </a:t>
            </a:r>
            <a:r>
              <a:rPr lang="fa-IR" sz="2000" b="1" dirty="0">
                <a:cs typeface="B Nazanin" panose="00000400000000000000" pitchFamily="2" charset="-78"/>
              </a:rPr>
              <a:t>که وارد </a:t>
            </a:r>
            <a:r>
              <a:rPr lang="fa-IR" sz="2000" b="1" dirty="0" smtClean="0">
                <a:cs typeface="B Nazanin" panose="00000400000000000000" pitchFamily="2" charset="-78"/>
              </a:rPr>
              <a:t>می‌کنید </a:t>
            </a:r>
            <a:r>
              <a:rPr lang="fa-IR" sz="2000" b="1" dirty="0">
                <a:cs typeface="B Nazanin" panose="00000400000000000000" pitchFamily="2" charset="-78"/>
              </a:rPr>
              <a:t>را از جستجو حذف </a:t>
            </a:r>
            <a:r>
              <a:rPr lang="fa-IR" sz="2000" b="1" dirty="0" smtClean="0">
                <a:cs typeface="B Nazanin" panose="00000400000000000000" pitchFamily="2" charset="-78"/>
              </a:rPr>
              <a:t>می‌کند.</a:t>
            </a:r>
          </a:p>
          <a:p>
            <a:pPr algn="r" rtl="1"/>
            <a:endParaRPr lang="fa-IR" sz="2000" b="1" dirty="0">
              <a:cs typeface="B Nazanin" panose="00000400000000000000" pitchFamily="2" charset="-78"/>
            </a:endParaRPr>
          </a:p>
          <a:p>
            <a:pPr algn="r" rtl="1"/>
            <a:r>
              <a:rPr lang="en-US" sz="2000" b="1" dirty="0" smtClean="0">
                <a:cs typeface="B Nazanin" panose="00000400000000000000" pitchFamily="2" charset="-78"/>
              </a:rPr>
              <a:t>Where </a:t>
            </a:r>
            <a:r>
              <a:rPr lang="en-US" sz="2000" b="1" dirty="0">
                <a:cs typeface="B Nazanin" panose="00000400000000000000" pitchFamily="2" charset="-78"/>
              </a:rPr>
              <a:t>the title </a:t>
            </a:r>
            <a:r>
              <a:rPr lang="en-US" sz="2000" b="1" dirty="0" smtClean="0">
                <a:cs typeface="B Nazanin" panose="00000400000000000000" pitchFamily="2" charset="-78"/>
              </a:rPr>
              <a:t>contains 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کلیدواژه </a:t>
            </a:r>
            <a:r>
              <a:rPr lang="fa-IR" sz="2000" b="1" dirty="0">
                <a:cs typeface="B Nazanin" panose="00000400000000000000" pitchFamily="2" charset="-78"/>
              </a:rPr>
              <a:t>مورد نظر را فقط در عنوان مدارک جستجو </a:t>
            </a:r>
            <a:r>
              <a:rPr lang="fa-IR" sz="2000" b="1" dirty="0" smtClean="0">
                <a:cs typeface="B Nazanin" panose="00000400000000000000" pitchFamily="2" charset="-78"/>
              </a:rPr>
              <a:t>می‌کند.</a:t>
            </a:r>
          </a:p>
          <a:p>
            <a:pPr algn="r" rtl="1"/>
            <a:endParaRPr lang="fa-IR" sz="2000" b="1" dirty="0">
              <a:cs typeface="B Nazanin" panose="00000400000000000000" pitchFamily="2" charset="-78"/>
            </a:endParaRPr>
          </a:p>
          <a:p>
            <a:pPr algn="r" rtl="1"/>
            <a:r>
              <a:rPr lang="en-US" sz="2000" b="1" dirty="0" smtClean="0">
                <a:cs typeface="B Nazanin" panose="00000400000000000000" pitchFamily="2" charset="-78"/>
              </a:rPr>
              <a:t>Where </a:t>
            </a:r>
            <a:r>
              <a:rPr lang="en-US" sz="2000" b="1" dirty="0">
                <a:cs typeface="B Nazanin" panose="00000400000000000000" pitchFamily="2" charset="-78"/>
              </a:rPr>
              <a:t>the author / editor </a:t>
            </a:r>
            <a:r>
              <a:rPr lang="en-US" sz="2000" b="1" dirty="0" smtClean="0">
                <a:cs typeface="B Nazanin" panose="00000400000000000000" pitchFamily="2" charset="-78"/>
              </a:rPr>
              <a:t>is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برای </a:t>
            </a:r>
            <a:r>
              <a:rPr lang="fa-IR" sz="2000" b="1" dirty="0">
                <a:cs typeface="B Nazanin" panose="00000400000000000000" pitchFamily="2" charset="-78"/>
              </a:rPr>
              <a:t>جستجوی نام نویسنده یا ویراستار، نام را در این قسمت جستجو کنید</a:t>
            </a:r>
            <a:r>
              <a:rPr lang="fa-IR" sz="2000" b="1" dirty="0" smtClean="0">
                <a:cs typeface="B Nazanin" panose="00000400000000000000" pitchFamily="2" charset="-78"/>
              </a:rPr>
              <a:t>.</a:t>
            </a:r>
          </a:p>
          <a:p>
            <a:pPr algn="r" rtl="1"/>
            <a:endParaRPr lang="fa-IR" sz="2000" b="1" dirty="0">
              <a:cs typeface="B Nazanin" panose="00000400000000000000" pitchFamily="2" charset="-78"/>
            </a:endParaRPr>
          </a:p>
          <a:p>
            <a:endParaRPr lang="fa-IR" sz="2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308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fa-IR" sz="20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sz="2000" b="1" dirty="0" smtClean="0">
                <a:cs typeface="B Nazanin" panose="00000400000000000000" pitchFamily="2" charset="-78"/>
              </a:rPr>
              <a:t>Show </a:t>
            </a:r>
            <a:r>
              <a:rPr lang="en-US" sz="2000" b="1" dirty="0">
                <a:cs typeface="B Nazanin" panose="00000400000000000000" pitchFamily="2" charset="-78"/>
              </a:rPr>
              <a:t>documents </a:t>
            </a:r>
            <a:r>
              <a:rPr lang="en-US" sz="2000" b="1" dirty="0" smtClean="0">
                <a:cs typeface="B Nazanin" panose="00000400000000000000" pitchFamily="2" charset="-78"/>
              </a:rPr>
              <a:t>published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برای تعیین محدوده زمانی برای نتایج جستجو دراشپرینگر</a:t>
            </a:r>
            <a:r>
              <a:rPr lang="en-US" sz="2000" b="1" dirty="0" smtClean="0"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cs typeface="B Nazanin" panose="00000400000000000000" pitchFamily="2" charset="-78"/>
              </a:rPr>
              <a:t>استفاده می‌شود. گزینه </a:t>
            </a:r>
            <a:r>
              <a:rPr lang="en-US" sz="2000" b="1" dirty="0" smtClean="0">
                <a:cs typeface="B Nazanin" panose="00000400000000000000" pitchFamily="2" charset="-78"/>
              </a:rPr>
              <a:t>Between</a:t>
            </a:r>
            <a:r>
              <a:rPr lang="fa-IR" sz="2000" b="1" dirty="0" smtClean="0">
                <a:cs typeface="B Nazanin" panose="00000400000000000000" pitchFamily="2" charset="-78"/>
              </a:rPr>
              <a:t> برای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تعیین </a:t>
            </a:r>
            <a:r>
              <a:rPr lang="fa-IR" sz="2000" b="1" dirty="0">
                <a:cs typeface="B Nazanin" panose="00000400000000000000" pitchFamily="2" charset="-78"/>
              </a:rPr>
              <a:t>محدوده بین دو سال مختلف و </a:t>
            </a:r>
            <a:r>
              <a:rPr lang="fa-IR" sz="2000" b="1" dirty="0" smtClean="0">
                <a:cs typeface="B Nazanin" panose="00000400000000000000" pitchFamily="2" charset="-78"/>
              </a:rPr>
              <a:t>گزینه</a:t>
            </a:r>
            <a:r>
              <a:rPr lang="en-US" sz="2000" b="1" dirty="0" smtClean="0">
                <a:cs typeface="B Nazanin" panose="00000400000000000000" pitchFamily="2" charset="-78"/>
              </a:rPr>
              <a:t>In </a:t>
            </a:r>
            <a:r>
              <a:rPr lang="fa-IR" sz="2000" b="1" dirty="0" smtClean="0">
                <a:cs typeface="B Nazanin" panose="00000400000000000000" pitchFamily="2" charset="-78"/>
              </a:rPr>
              <a:t> برای </a:t>
            </a:r>
            <a:r>
              <a:rPr lang="fa-IR" sz="2000" b="1" dirty="0">
                <a:cs typeface="B Nazanin" panose="00000400000000000000" pitchFamily="2" charset="-78"/>
              </a:rPr>
              <a:t>تعیین یک سال خاص برای جستجو </a:t>
            </a:r>
            <a:r>
              <a:rPr lang="fa-IR" sz="2000" b="1" dirty="0" smtClean="0">
                <a:cs typeface="B Nazanin" panose="00000400000000000000" pitchFamily="2" charset="-78"/>
              </a:rPr>
              <a:t>است.</a:t>
            </a:r>
          </a:p>
          <a:p>
            <a:pPr marL="0" indent="0" algn="r" rtl="1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en-US" sz="2000" b="1" dirty="0">
                <a:cs typeface="B Nazanin" panose="00000400000000000000" pitchFamily="2" charset="-78"/>
              </a:rPr>
              <a:t>Include Preview-only Contents  </a:t>
            </a:r>
          </a:p>
          <a:p>
            <a:pPr marL="0" indent="0" algn="r">
              <a:buNone/>
            </a:pPr>
            <a:r>
              <a:rPr lang="fa-IR" sz="2000" b="1" dirty="0">
                <a:cs typeface="B Nazanin" panose="00000400000000000000" pitchFamily="2" charset="-78"/>
              </a:rPr>
              <a:t>این گزینه به طور پیش‌فرض فعال است تا با توجه به دسترسی سازمانی تمام مدارک را جستجو و </a:t>
            </a:r>
          </a:p>
          <a:p>
            <a:pPr marL="0" indent="0" algn="r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بازیابی کند</a:t>
            </a:r>
            <a:r>
              <a:rPr lang="fa-IR" sz="2000" b="1" dirty="0">
                <a:cs typeface="B Nazanin" panose="00000400000000000000" pitchFamily="2" charset="-78"/>
              </a:rPr>
              <a:t>. با غیرفعال کردن این گزینه مدارکی که دسترسی آزاد دارند بازیابی می‌شود.</a:t>
            </a:r>
          </a:p>
          <a:p>
            <a:pPr marL="0" indent="0" algn="r" rtl="1">
              <a:buNone/>
            </a:pPr>
            <a:r>
              <a:rPr lang="fa-IR" sz="2000" b="1" dirty="0">
                <a:cs typeface="B Nazanin" panose="00000400000000000000" pitchFamily="2" charset="-78"/>
              </a:rPr>
              <a:t>با توجه به نیاز خود می‌توانید در بخش‌های بالا جستجو در</a:t>
            </a:r>
            <a:r>
              <a:rPr lang="en-US" sz="2000" b="1" dirty="0">
                <a:cs typeface="B Nazanin" panose="00000400000000000000" pitchFamily="2" charset="-78"/>
              </a:rPr>
              <a:t>Springer  </a:t>
            </a:r>
            <a:r>
              <a:rPr lang="fa-IR" sz="2000" b="1" dirty="0" smtClean="0">
                <a:cs typeface="B Nazanin" panose="00000400000000000000" pitchFamily="2" charset="-78"/>
              </a:rPr>
              <a:t> را </a:t>
            </a:r>
            <a:r>
              <a:rPr lang="fa-IR" sz="2000" b="1" dirty="0">
                <a:cs typeface="B Nazanin" panose="00000400000000000000" pitchFamily="2" charset="-78"/>
              </a:rPr>
              <a:t>انجام دهید.</a:t>
            </a:r>
          </a:p>
          <a:p>
            <a:pPr marL="0" indent="0" algn="r">
              <a:buNone/>
            </a:pPr>
            <a:endParaRPr lang="en-US" sz="2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7190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92924" y="238540"/>
            <a:ext cx="9599075" cy="591534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نمونه‌ای از جستجوی پیشرفته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830074"/>
            <a:ext cx="7475867" cy="6027926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2" y="718755"/>
            <a:ext cx="7475868" cy="580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71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307" y="708424"/>
            <a:ext cx="7445385" cy="544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39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825" y="548390"/>
            <a:ext cx="7506350" cy="576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8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066" y="712234"/>
            <a:ext cx="7475868" cy="543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92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826" y="460753"/>
            <a:ext cx="8390347" cy="59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9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1294" y="0"/>
            <a:ext cx="9790706" cy="6858000"/>
          </a:xfrm>
        </p:spPr>
        <p:txBody>
          <a:bodyPr/>
          <a:lstStyle/>
          <a:p>
            <a:pPr marL="0" indent="0" algn="ctr">
              <a:buNone/>
            </a:pPr>
            <a:endParaRPr lang="fa-IR" dirty="0" smtClean="0"/>
          </a:p>
          <a:p>
            <a:pPr marL="0" indent="0" algn="ctr">
              <a:buNone/>
            </a:pPr>
            <a:endParaRPr lang="fa-IR" dirty="0"/>
          </a:p>
          <a:p>
            <a:pPr marL="0" indent="0" algn="ctr">
              <a:buNone/>
            </a:pPr>
            <a:r>
              <a:rPr lang="fa-IR" dirty="0" smtClean="0"/>
              <a:t>عا</a:t>
            </a:r>
            <a:endParaRPr lang="fa-IR" dirty="0"/>
          </a:p>
          <a:p>
            <a:pPr marL="0" indent="0" algn="ctr">
              <a:buNone/>
            </a:pPr>
            <a:endParaRPr lang="fa-IR" dirty="0" smtClean="0"/>
          </a:p>
          <a:p>
            <a:pPr marL="0" indent="0" algn="ctr">
              <a:buNone/>
            </a:pPr>
            <a:endParaRPr lang="fa-IR" dirty="0"/>
          </a:p>
          <a:p>
            <a:pPr marL="0" indent="0" algn="ctr">
              <a:buNone/>
            </a:pPr>
            <a:endParaRPr lang="fa-IR" dirty="0" smtClean="0"/>
          </a:p>
          <a:p>
            <a:pPr marL="0" indent="0" algn="ctr">
              <a:buNone/>
            </a:pPr>
            <a:r>
              <a:rPr lang="fa-IR" sz="2400" b="1" dirty="0">
                <a:cs typeface="B Nazanin" panose="00000400000000000000" pitchFamily="2" charset="-78"/>
              </a:rPr>
              <a:t>آشنایی با </a:t>
            </a:r>
            <a:r>
              <a:rPr lang="fa-IR" sz="2400" b="1" dirty="0" smtClean="0">
                <a:cs typeface="B Nazanin" panose="00000400000000000000" pitchFamily="2" charset="-78"/>
              </a:rPr>
              <a:t>پایگاه‌های </a:t>
            </a:r>
            <a:r>
              <a:rPr lang="fa-IR" sz="2400" b="1" dirty="0">
                <a:cs typeface="B Nazanin" panose="00000400000000000000" pitchFamily="2" charset="-78"/>
              </a:rPr>
              <a:t>اطلاعاتی وایلی و اشپرینگر</a:t>
            </a:r>
          </a:p>
          <a:p>
            <a:pPr marL="0" indent="0" algn="ctr">
              <a:buNone/>
            </a:pPr>
            <a:endParaRPr lang="fa-IR" dirty="0" smtClean="0"/>
          </a:p>
          <a:p>
            <a:pPr marL="0" indent="0" algn="ctr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عاطفه عزیزیان</a:t>
            </a:r>
          </a:p>
          <a:p>
            <a:pPr marL="0" indent="0" algn="ctr">
              <a:buNone/>
            </a:pPr>
            <a:endParaRPr lang="fa-IR" dirty="0"/>
          </a:p>
          <a:p>
            <a:pPr marL="0" indent="0" algn="ctr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18 آذر ماه 1400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763" y="151076"/>
            <a:ext cx="2255716" cy="209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825" y="681752"/>
            <a:ext cx="7506350" cy="54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256" y="536959"/>
            <a:ext cx="7483488" cy="578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5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530" y="755802"/>
            <a:ext cx="7460627" cy="5425910"/>
          </a:xfrm>
        </p:spPr>
      </p:pic>
    </p:spTree>
    <p:extLst>
      <p:ext uri="{BB962C8B-B14F-4D97-AF65-F5344CB8AC3E}">
        <p14:creationId xmlns:p14="http://schemas.microsoft.com/office/powerpoint/2010/main" val="37185168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843" y="450157"/>
            <a:ext cx="7468247" cy="5814564"/>
          </a:xfrm>
        </p:spPr>
      </p:pic>
    </p:spTree>
    <p:extLst>
      <p:ext uri="{BB962C8B-B14F-4D97-AF65-F5344CB8AC3E}">
        <p14:creationId xmlns:p14="http://schemas.microsoft.com/office/powerpoint/2010/main" val="2764530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850" y="711904"/>
            <a:ext cx="7529212" cy="5418290"/>
          </a:xfrm>
        </p:spPr>
      </p:pic>
    </p:spTree>
    <p:extLst>
      <p:ext uri="{BB962C8B-B14F-4D97-AF65-F5344CB8AC3E}">
        <p14:creationId xmlns:p14="http://schemas.microsoft.com/office/powerpoint/2010/main" val="18210731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386" y="339168"/>
            <a:ext cx="7491109" cy="5829805"/>
          </a:xfrm>
        </p:spPr>
      </p:pic>
    </p:spTree>
    <p:extLst>
      <p:ext uri="{BB962C8B-B14F-4D97-AF65-F5344CB8AC3E}">
        <p14:creationId xmlns:p14="http://schemas.microsoft.com/office/powerpoint/2010/main" val="38348699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387" y="703953"/>
            <a:ext cx="7552074" cy="5418290"/>
          </a:xfrm>
        </p:spPr>
      </p:pic>
    </p:spTree>
    <p:extLst>
      <p:ext uri="{BB962C8B-B14F-4D97-AF65-F5344CB8AC3E}">
        <p14:creationId xmlns:p14="http://schemas.microsoft.com/office/powerpoint/2010/main" val="421141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57747" y="511811"/>
            <a:ext cx="7504826" cy="5834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02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نمایش اجزای یک رکورد بازیابی شده</a:t>
            </a:r>
          </a:p>
          <a:p>
            <a:pPr marL="0" indent="0" algn="r">
              <a:buNone/>
            </a:pP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8" y="978009"/>
            <a:ext cx="12136341" cy="563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2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( مرور )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Browse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975"/>
            <a:ext cx="12192000" cy="446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33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endParaRPr lang="fa-IR" dirty="0" smtClean="0"/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معرفی پایگاه اطلاعاتی </a:t>
            </a:r>
            <a:r>
              <a:rPr lang="en-US" sz="2400" b="1" dirty="0" err="1" smtClean="0">
                <a:solidFill>
                  <a:srgbClr val="FF0000"/>
                </a:solidFill>
                <a:cs typeface="B Nazanin" panose="00000400000000000000" pitchFamily="2" charset="-78"/>
              </a:rPr>
              <a:t>SpringerLink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                      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link.springer.com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000" b="1" dirty="0">
                <a:cs typeface="B Nazanin" panose="00000400000000000000" pitchFamily="2" charset="-78"/>
              </a:rPr>
              <a:t>پایگاه اشپرینگر یکی از محصولات انتشارات اشپرینگر است. اشپرینگر یکی از ناشران بزرگ </a:t>
            </a:r>
            <a:r>
              <a:rPr lang="fa-IR" sz="2000" b="1" dirty="0" smtClean="0">
                <a:cs typeface="B Nazanin" panose="00000400000000000000" pitchFamily="2" charset="-78"/>
              </a:rPr>
              <a:t>بین‌المللی </a:t>
            </a:r>
          </a:p>
          <a:p>
            <a:pPr marL="0" indent="0" algn="r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است </a:t>
            </a:r>
            <a:r>
              <a:rPr lang="fa-IR" sz="2000" b="1" dirty="0">
                <a:cs typeface="B Nazanin" panose="00000400000000000000" pitchFamily="2" charset="-78"/>
              </a:rPr>
              <a:t>که کتابهای آکادمیک و </a:t>
            </a:r>
            <a:r>
              <a:rPr lang="fa-IR" sz="2000" b="1" dirty="0" smtClean="0">
                <a:cs typeface="B Nazanin" panose="00000400000000000000" pitchFamily="2" charset="-78"/>
              </a:rPr>
              <a:t>ژورنال‌های </a:t>
            </a:r>
            <a:r>
              <a:rPr lang="fa-IR" sz="2000" b="1" dirty="0">
                <a:cs typeface="B Nazanin" panose="00000400000000000000" pitchFamily="2" charset="-78"/>
              </a:rPr>
              <a:t>تخصصی علمی را منتشر </a:t>
            </a:r>
            <a:r>
              <a:rPr lang="fa-IR" sz="2000" b="1" dirty="0" smtClean="0">
                <a:cs typeface="B Nazanin" panose="00000400000000000000" pitchFamily="2" charset="-78"/>
              </a:rPr>
              <a:t>می‌کند</a:t>
            </a:r>
            <a:r>
              <a:rPr lang="fa-IR" sz="2000" b="1" dirty="0">
                <a:cs typeface="B Nazanin" panose="00000400000000000000" pitchFamily="2" charset="-78"/>
              </a:rPr>
              <a:t>. پایگاه اطلاعاتی اشپرینگرلینك كه </a:t>
            </a:r>
            <a:r>
              <a:rPr lang="fa-IR" sz="2000" b="1" dirty="0" smtClean="0">
                <a:cs typeface="B Nazanin" panose="00000400000000000000" pitchFamily="2" charset="-78"/>
              </a:rPr>
              <a:t>از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 </a:t>
            </a:r>
            <a:r>
              <a:rPr lang="fa-IR" sz="2000" b="1" dirty="0">
                <a:cs typeface="B Nazanin" panose="00000400000000000000" pitchFamily="2" charset="-78"/>
              </a:rPr>
              <a:t>محصولات این ناشر آلمانی </a:t>
            </a:r>
            <a:r>
              <a:rPr lang="fa-IR" sz="2000" b="1" dirty="0" smtClean="0">
                <a:cs typeface="B Nazanin" panose="00000400000000000000" pitchFamily="2" charset="-78"/>
              </a:rPr>
              <a:t>است از قوی‌ترین </a:t>
            </a:r>
            <a:r>
              <a:rPr lang="fa-IR" sz="2000" b="1" dirty="0">
                <a:cs typeface="B Nazanin" panose="00000400000000000000" pitchFamily="2" charset="-78"/>
              </a:rPr>
              <a:t>پایگاههای اطلاعاتی در سه حوزه ی علوم ،فناوری و 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پزشكی   </a:t>
            </a:r>
            <a:r>
              <a:rPr lang="en-US" sz="2000" b="1" dirty="0" smtClean="0">
                <a:cs typeface="B Nazanin" panose="00000400000000000000" pitchFamily="2" charset="-78"/>
              </a:rPr>
              <a:t>      STM</a:t>
            </a:r>
            <a:r>
              <a:rPr lang="fa-IR" sz="2000" b="1" dirty="0" smtClean="0">
                <a:cs typeface="B Nazanin" panose="00000400000000000000" pitchFamily="2" charset="-78"/>
              </a:rPr>
              <a:t>محسوب می‌شود.</a:t>
            </a: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000" b="1" dirty="0">
                <a:cs typeface="B Nazanin" panose="00000400000000000000" pitchFamily="2" charset="-78"/>
              </a:rPr>
              <a:t>این پایگاه یکی از بزرگترین و </a:t>
            </a:r>
            <a:r>
              <a:rPr lang="fa-IR" sz="2000" b="1" dirty="0" smtClean="0">
                <a:cs typeface="B Nazanin" panose="00000400000000000000" pitchFamily="2" charset="-78"/>
              </a:rPr>
              <a:t>معتبرترین </a:t>
            </a:r>
            <a:r>
              <a:rPr lang="fa-IR" sz="2000" b="1" dirty="0">
                <a:cs typeface="B Nazanin" panose="00000400000000000000" pitchFamily="2" charset="-78"/>
              </a:rPr>
              <a:t>منابع اینترنتی در زمینه منابع علمی، فنی و پزشکی در دنیا است.</a:t>
            </a:r>
          </a:p>
          <a:p>
            <a:pPr marL="0" indent="0" algn="r">
              <a:buNone/>
            </a:pPr>
            <a:r>
              <a:rPr lang="fa-IR" sz="2000" b="1" dirty="0">
                <a:cs typeface="B Nazanin" panose="00000400000000000000" pitchFamily="2" charset="-78"/>
              </a:rPr>
              <a:t>از سال 1996 فعالیت خود را آغاز کرده است.</a:t>
            </a:r>
          </a:p>
          <a:p>
            <a:pPr marL="0" indent="0" algn="r">
              <a:buNone/>
            </a:pPr>
            <a:r>
              <a:rPr lang="fa-IR" sz="2000" b="1" dirty="0">
                <a:cs typeface="B Nazanin" panose="00000400000000000000" pitchFamily="2" charset="-78"/>
              </a:rPr>
              <a:t>برای مثال در سال 2016 این پایگاه 370 میلیون کاربر داشته است و 50 هزار موسسه اعم از دانشگاه</a:t>
            </a:r>
            <a:r>
              <a:rPr lang="fa-IR" sz="2000" b="1" dirty="0" smtClean="0">
                <a:cs typeface="B Nazanin" panose="00000400000000000000" pitchFamily="2" charset="-78"/>
              </a:rPr>
              <a:t>،</a:t>
            </a:r>
          </a:p>
          <a:p>
            <a:pPr marL="0" indent="0" algn="r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 کتابخانه </a:t>
            </a:r>
            <a:r>
              <a:rPr lang="fa-IR" sz="2000" b="1" dirty="0">
                <a:cs typeface="B Nazanin" panose="00000400000000000000" pitchFamily="2" charset="-78"/>
              </a:rPr>
              <a:t>و موسسات پژوهشی اشتراک این پایگاه را دریافت </a:t>
            </a:r>
            <a:r>
              <a:rPr lang="fa-IR" sz="2000" b="1" dirty="0" smtClean="0">
                <a:cs typeface="B Nazanin" panose="00000400000000000000" pitchFamily="2" charset="-78"/>
              </a:rPr>
              <a:t>کرده‌اند</a:t>
            </a:r>
            <a:r>
              <a:rPr lang="fa-IR" sz="2000" b="1" dirty="0">
                <a:cs typeface="B Nazanin" panose="00000400000000000000" pitchFamily="2" charset="-78"/>
              </a:rPr>
              <a:t>.</a:t>
            </a:r>
          </a:p>
          <a:p>
            <a:pPr marL="0" indent="0" algn="r">
              <a:buNone/>
            </a:pPr>
            <a:r>
              <a:rPr lang="fa-IR" sz="2000" b="1" dirty="0">
                <a:cs typeface="B Nazanin" panose="00000400000000000000" pitchFamily="2" charset="-78"/>
              </a:rPr>
              <a:t>پایگاه شامل بیش از 10 میلیون منبع علمی است شامل: مجله، کتاب، پروتکل، آثار مرجع، مجموعه </a:t>
            </a:r>
            <a:r>
              <a:rPr lang="fa-IR" sz="2000" b="1" dirty="0" smtClean="0">
                <a:cs typeface="B Nazanin" panose="00000400000000000000" pitchFamily="2" charset="-78"/>
              </a:rPr>
              <a:t>مقالات</a:t>
            </a: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344" y="249752"/>
            <a:ext cx="1085850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51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پالایش نتایج جستجو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نتایج جستجو را می‌توان به نوع محتوا محدود کرد شامل: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مقاله، فصل، مقاله کنفرانس، مدخل آثار مرجع، پروتکل، کتاب، مجموعه مقالات کنفرانس، آثار مرجع و ژورنال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محدود کردن نتایج جستجو به رشته شامل: 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پزشکی و بهداشت عمومی، زیست پزشکی، علوم زیستی، کامپیوتر و شیمی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محدود کردن نتایج جستجو به زیر رشته شامل: 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آنکولوژی، تحقیق سرطان، آنکولوژی جراحی، زیست پزشکی عمومی و فارماکولوژی/ سم شناسی</a:t>
            </a: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محدود کردن نتایج به زبان شامل: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زبان انگلیسی، فرانسه، آلمانی، هلندی و ایتالیایی</a:t>
            </a:r>
          </a:p>
          <a:p>
            <a:pPr marL="0" indent="0" algn="r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405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4256" y="510287"/>
            <a:ext cx="7483488" cy="583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0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0"/>
            <a:ext cx="9602789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 rtl="1">
              <a:buNone/>
            </a:pP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Sort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نتایج جستجو </a:t>
            </a: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مرتب کردن نتایج جستجو بر اساس موارد زیر انجام می‌شود: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میزان ارتباط با عبارت مورد جستجو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 قرار گرفتن جدید ترین منابع در ابتدای لیست نتایج جستجو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قرار گرفتن قدیمی‌ترین منابع در ابتدای لیست نتایج جستجو 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تاریخ انتشار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54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3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/>
          <a:lstStyle/>
          <a:p>
            <a:pPr marL="0" indent="0" algn="r" rtl="1">
              <a:buNone/>
            </a:pPr>
            <a:endParaRPr lang="en-US" dirty="0" smtClean="0"/>
          </a:p>
          <a:p>
            <a:pPr marL="0" indent="0" algn="r" rtl="1">
              <a:buNone/>
            </a:pP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RSS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و 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CSV</a:t>
            </a: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en-US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RSS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امکانی است که به کاربران اجازه 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می‌دهد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تا بدون نیاز به مراجعه بتوانند به آخرین مطالب سایت مورد علاقه‌ی خود دسترسی داشته باشند. فیدهای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rss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با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انتشار آخرین مطالب سایت در یک فایل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xml 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کار می‌کنند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. این 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فایل</a:t>
            </a:r>
            <a:r>
              <a:rPr lang="en-US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xml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توسط نرم‌افزارهای </a:t>
            </a:r>
            <a:r>
              <a:rPr lang="en-US" sz="2000" b="1" dirty="0" err="1" smtClean="0">
                <a:solidFill>
                  <a:schemeClr val="tx1"/>
                </a:solidFill>
                <a:cs typeface="B Nazanin" panose="00000400000000000000" pitchFamily="2" charset="-78"/>
              </a:rPr>
              <a:t>rss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خوان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قابل بارگیری و خواندن است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. </a:t>
            </a: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با </a:t>
            </a:r>
            <a:r>
              <a:rPr lang="en-US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CSV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می‌توانید نتایج جستجو را تا 1000 مورد، به صورت فایل اکسل، ذخیره نمایید.</a:t>
            </a:r>
          </a:p>
          <a:p>
            <a:pPr marL="0" indent="0" algn="r" rtl="1">
              <a:buNone/>
            </a:pPr>
            <a:endParaRPr lang="fa-IR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4490" y="2940238"/>
            <a:ext cx="7513971" cy="202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31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/>
          <a:lstStyle/>
          <a:p>
            <a:pPr marL="0" indent="0" algn="r" rtl="1">
              <a:buNone/>
            </a:pPr>
            <a:endParaRPr lang="en-US" dirty="0" smtClean="0"/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ارسال مقاله به مجلات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اشپرینگر</a:t>
            </a:r>
          </a:p>
          <a:p>
            <a:pPr marL="0" indent="0"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167" y="1017765"/>
            <a:ext cx="8458933" cy="5776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02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/>
          <a:lstStyle/>
          <a:p>
            <a:pPr marL="0" indent="0" algn="r" rtl="1">
              <a:buNone/>
            </a:pPr>
            <a:endParaRPr lang="en-US" dirty="0" smtClean="0"/>
          </a:p>
          <a:p>
            <a:pPr marL="0" indent="0"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3" y="773010"/>
            <a:ext cx="8428450" cy="585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09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/>
          <a:lstStyle/>
          <a:p>
            <a:pPr marL="0" indent="0" algn="r" rtl="1">
              <a:buNone/>
            </a:pPr>
            <a:endParaRPr lang="en-US" dirty="0" smtClean="0"/>
          </a:p>
          <a:p>
            <a:pPr marL="0" indent="0"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942"/>
            <a:ext cx="12192000" cy="621665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>
          <a:xfrm>
            <a:off x="818984" y="5589767"/>
            <a:ext cx="413468" cy="2146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63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/>
          <a:lstStyle/>
          <a:p>
            <a:pPr marL="0" indent="0" algn="r" rtl="1">
              <a:buNone/>
            </a:pPr>
            <a:endParaRPr lang="en-US" dirty="0" smtClean="0"/>
          </a:p>
          <a:p>
            <a:pPr marL="0" indent="0"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543"/>
            <a:ext cx="12192000" cy="629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5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پایگاه 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Wiley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                                                                    </a:t>
            </a:r>
            <a:r>
              <a:rPr lang="en-US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https://</a:t>
            </a:r>
            <a:r>
              <a:rPr lang="en-US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onlinelibrary.wiley.com</a:t>
            </a:r>
            <a:r>
              <a:rPr lang="fa-IR" sz="20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  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              </a:t>
            </a: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پایگاه وایلی در برگیرنده منابع زیر است: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بیش از 1600 ژورنال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بیش از 250 اثر مرجع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بیش از 22000 کتاب آنلاین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این پایگاه در بردارنده موضوعات زیر است: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کشاورزی، کشت آبی، علوم و فن‌آوری مواد‌غذایی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معماری و طراحی، هنری و کاربردی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تجارت، اقتصاد، امور مالی و حسابداری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شیمی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کامپیوتر و فن‌آوری اطلاعات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زمین، فضا و علوم محیطی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علوم انسانی</a:t>
            </a:r>
          </a:p>
          <a:p>
            <a:pPr marL="0" indent="0" algn="r" rtl="1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818" y="346940"/>
            <a:ext cx="200025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640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en-US" sz="2000" b="1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شیوه های دسترسی به پایگاه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داخل دانشگاه: مراجعه به صفحه کتابخانه دیجیتال به آدرس </a:t>
            </a:r>
            <a:r>
              <a:rPr lang="en-US" sz="2000" b="1" dirty="0" smtClean="0">
                <a:cs typeface="B Nazanin" panose="00000400000000000000" pitchFamily="2" charset="-78"/>
              </a:rPr>
              <a:t>Diglib.semums.ac.ir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و کلیک بر روی لوگوی پایگاه در کتابخانه دیجیتال دانشگاه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خارج از دانشگاه: با نصب </a:t>
            </a:r>
            <a:r>
              <a:rPr lang="en-US" sz="2000" b="1" dirty="0" smtClean="0">
                <a:cs typeface="B Nazanin" panose="00000400000000000000" pitchFamily="2" charset="-78"/>
              </a:rPr>
              <a:t>VPN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روش اول دانلود و نصب </a:t>
            </a:r>
            <a:r>
              <a:rPr lang="en-US" sz="2000" b="1" dirty="0" smtClean="0">
                <a:cs typeface="B Nazanin" panose="00000400000000000000" pitchFamily="2" charset="-78"/>
              </a:rPr>
              <a:t>VPN</a:t>
            </a:r>
            <a:r>
              <a:rPr lang="fa-IR" sz="2000" b="1" dirty="0" smtClean="0">
                <a:cs typeface="B Nazanin" panose="00000400000000000000" pitchFamily="2" charset="-78"/>
              </a:rPr>
              <a:t>: مراجعه به صفحه کتابخانه دیجیتال که در آن‌جا راهنمای نصب و دانلود </a:t>
            </a:r>
          </a:p>
          <a:p>
            <a:pPr marL="0" indent="0" algn="r" rtl="1">
              <a:buNone/>
            </a:pPr>
            <a:r>
              <a:rPr lang="en-US" sz="2000" b="1" dirty="0" smtClean="0">
                <a:cs typeface="B Nazanin" panose="00000400000000000000" pitchFamily="2" charset="-78"/>
              </a:rPr>
              <a:t>VPN</a:t>
            </a:r>
            <a:r>
              <a:rPr lang="fa-IR" sz="2000" b="1" dirty="0" smtClean="0">
                <a:cs typeface="B Nazanin" panose="00000400000000000000" pitchFamily="2" charset="-78"/>
              </a:rPr>
              <a:t> وجود دارد.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روش دوم دانلود و نصب</a:t>
            </a:r>
            <a:r>
              <a:rPr lang="en-US" sz="2000" b="1" dirty="0" smtClean="0">
                <a:cs typeface="B Nazanin" panose="00000400000000000000" pitchFamily="2" charset="-78"/>
              </a:rPr>
              <a:t> VPN</a:t>
            </a:r>
            <a:r>
              <a:rPr lang="fa-IR" sz="2000" b="1" dirty="0" smtClean="0">
                <a:cs typeface="B Nazanin" panose="00000400000000000000" pitchFamily="2" charset="-78"/>
              </a:rPr>
              <a:t>: مراجعه به صفحه پورتال دانشگاه به آدرس </a:t>
            </a:r>
            <a:r>
              <a:rPr lang="en-US" sz="2000" b="1" dirty="0" smtClean="0">
                <a:cs typeface="B Nazanin" panose="00000400000000000000" pitchFamily="2" charset="-78"/>
              </a:rPr>
              <a:t>semums.ac.ir</a:t>
            </a:r>
            <a:r>
              <a:rPr lang="fa-IR" sz="2000" b="1" dirty="0" smtClean="0">
                <a:cs typeface="B Nazanin" panose="00000400000000000000" pitchFamily="2" charset="-78"/>
              </a:rPr>
              <a:t> و در پایین </a:t>
            </a:r>
          </a:p>
          <a:p>
            <a:pPr marL="0" indent="0" algn="r" rtl="1">
              <a:buNone/>
            </a:pPr>
            <a:r>
              <a:rPr lang="fa-IR" sz="2000" b="1" dirty="0" smtClean="0">
                <a:cs typeface="B Nazanin" panose="00000400000000000000" pitchFamily="2" charset="-78"/>
              </a:rPr>
              <a:t>صفحه، دانلود </a:t>
            </a:r>
            <a:r>
              <a:rPr lang="en-US" sz="2000" b="1" dirty="0" smtClean="0">
                <a:cs typeface="B Nazanin" panose="00000400000000000000" pitchFamily="2" charset="-78"/>
              </a:rPr>
              <a:t>VPN</a:t>
            </a:r>
            <a:endParaRPr lang="fa-IR" sz="20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2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97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پایگاه 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Wiley</a:t>
            </a: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حقوق و 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جرم‌شناسی</a:t>
            </a:r>
            <a:endParaRPr lang="en-US" sz="20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علوم زیستی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ریاضی و آمار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پزشکی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پرستاری، دندان‌پزشکی و مراقبت‌های بهداشتی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علوم فیزیکی و مهندسی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روان‌شناسی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علوم اجتماعی و رفتاری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دامپزشکی</a:t>
            </a:r>
          </a:p>
          <a:p>
            <a:pPr marL="0" indent="0" algn="r" rtl="1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755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252960" cy="679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68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4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8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Left Arrow 3"/>
          <p:cNvSpPr/>
          <p:nvPr/>
        </p:nvSpPr>
        <p:spPr>
          <a:xfrm>
            <a:off x="6846073" y="4953663"/>
            <a:ext cx="508884" cy="28624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490130" y="5025224"/>
            <a:ext cx="44447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b="1" dirty="0" smtClean="0">
                <a:cs typeface="B Nazanin" panose="00000400000000000000" pitchFamily="2" charset="-78"/>
              </a:rPr>
              <a:t>با توجه به زمینه موضوعی کارمان، یکی از ژورنال‌ها را انتخاب می‌کنیم.</a:t>
            </a:r>
            <a:endParaRPr lang="en-US" sz="1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900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4" y="165100"/>
            <a:ext cx="12168146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0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انواع جستجو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1. جستجوی ساده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2. جستجوی پیشرفته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3. مرور عناوین</a:t>
            </a:r>
          </a:p>
          <a:p>
            <a:pPr marL="0" indent="0" algn="r" rtl="1">
              <a:buNone/>
            </a:pPr>
            <a:endParaRPr lang="fa-IR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986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318052"/>
            <a:ext cx="9599076" cy="1586948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جستجوی ساده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en-US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0854"/>
            <a:ext cx="12158997" cy="317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974"/>
            <a:ext cx="12192000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408" y="906561"/>
            <a:ext cx="6043184" cy="50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15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en-US" sz="20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16" y="55659"/>
            <a:ext cx="12096584" cy="653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60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fa-IR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کادر جستجوی پیشرفته</a:t>
            </a:r>
          </a:p>
          <a:p>
            <a:pPr marL="0" indent="0" algn="r" rtl="1">
              <a:buNone/>
            </a:pP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459" y="1192336"/>
            <a:ext cx="5563082" cy="447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2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318052"/>
            <a:ext cx="9599076" cy="1586948"/>
          </a:xfrm>
        </p:spPr>
        <p:txBody>
          <a:bodyPr>
            <a:normAutofit/>
          </a:bodyPr>
          <a:lstStyle/>
          <a:p>
            <a:pPr algn="r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اجرای جستجوی پیشرفته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303" y="765579"/>
            <a:ext cx="5235394" cy="5326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74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318052"/>
            <a:ext cx="9599076" cy="1586948"/>
          </a:xfrm>
        </p:spPr>
        <p:txBody>
          <a:bodyPr>
            <a:norm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00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4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318052"/>
            <a:ext cx="9599076" cy="1586948"/>
          </a:xfrm>
        </p:spPr>
        <p:txBody>
          <a:bodyPr>
            <a:norm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062" y="1013250"/>
            <a:ext cx="5265876" cy="48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8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0"/>
            <a:ext cx="9599076" cy="1017767"/>
          </a:xfrm>
        </p:spPr>
        <p:txBody>
          <a:bodyPr>
            <a:normAutofit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نمایش یک رکورد بازیابی شده</a:t>
            </a: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88" y="1017767"/>
            <a:ext cx="11961412" cy="578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98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8070" y="0"/>
            <a:ext cx="10243930" cy="6858000"/>
          </a:xfrm>
        </p:spPr>
        <p:txBody>
          <a:bodyPr/>
          <a:lstStyle/>
          <a:p>
            <a:pPr algn="r" rtl="1"/>
            <a:r>
              <a:rPr lang="fa-IR" dirty="0"/>
              <a:t/>
            </a:r>
            <a:br>
              <a:rPr lang="fa-IR" dirty="0"/>
            </a:b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فیلتر 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و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sort</a:t>
            </a: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 نتایج جستجو</a:t>
            </a:r>
            <a:b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اجرای فیلتر بر روی نتایج جستجو بر اساس نوع انتشار، تاریخ انتشار، وضعیت دسترسی، محل انتشار و نویسنده است. </a:t>
            </a:r>
            <a:b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/>
            </a:r>
            <a:b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</a:b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سورت یا مرتب‌سازی نتایج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جستجو بر اساس میزان ارتباط و تاریخ انتشار است. </a:t>
            </a: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54317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0"/>
            <a:ext cx="9599076" cy="1017767"/>
          </a:xfrm>
        </p:spPr>
        <p:txBody>
          <a:bodyPr>
            <a:normAutofit fontScale="90000"/>
          </a:bodyPr>
          <a:lstStyle/>
          <a:p>
            <a:pPr algn="r" rtl="1"/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0545"/>
            <a:ext cx="12192000" cy="5967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2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4" y="0"/>
            <a:ext cx="9599076" cy="1017767"/>
          </a:xfrm>
        </p:spPr>
        <p:txBody>
          <a:bodyPr>
            <a:normAutofit fontScale="90000"/>
          </a:bodyPr>
          <a:lstStyle/>
          <a:p>
            <a:pPr algn="r"/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پالایش نتایج </a:t>
            </a:r>
            <a:r>
              <a:rPr lang="fa-IR" sz="27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جستجو</a:t>
            </a:r>
            <a:br>
              <a:rPr lang="fa-IR" sz="27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700" b="1" dirty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fa-IR" sz="2700" b="1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/>
            </a:r>
            <a:b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</a:br>
            <a:endParaRPr lang="en-US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53108"/>
            <a:ext cx="12192000" cy="600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1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1725"/>
            <a:ext cx="12192000" cy="465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89213" y="0"/>
            <a:ext cx="9602787" cy="6858000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en-US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</a:p>
          <a:p>
            <a:pPr marL="0" indent="0" algn="r" rtl="1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026" name="Picture 2" descr="اسلاید پایانی پاورپوینت انگلیسی و فارسی زیبا و خا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5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en-US" sz="2000" b="1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sz="2000" b="1" dirty="0" smtClean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fa-IR" sz="2000" b="1" dirty="0">
              <a:cs typeface="B Nazanin" panose="00000400000000000000" pitchFamily="2" charset="-78"/>
            </a:endParaRPr>
          </a:p>
          <a:p>
            <a:pPr marL="0" indent="0" algn="r">
              <a:buNone/>
            </a:pP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38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ثبت نام در پایگاه </a:t>
            </a:r>
            <a:r>
              <a:rPr lang="en-US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Springer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کلیک</a:t>
            </a:r>
            <a:r>
              <a:rPr lang="en-US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بر روی گزینه </a:t>
            </a:r>
            <a:r>
              <a:rPr lang="en-US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Sign up/ Log in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در بالای صفحه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در صورتی که قبلا عضو پایگاه شده باشید، نام کاربری و رمز عبور را وارد می‌کنید.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اگر قبلا عضو پایگاه نشده‌اید، در پایین صفحه‌ی </a:t>
            </a:r>
            <a:r>
              <a:rPr lang="en-US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Sign up/ Log in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، اطلاعات را وارد کرده و بر روی گزینه‌ی </a:t>
            </a:r>
          </a:p>
          <a:p>
            <a:pPr marL="0" indent="0" algn="r" rtl="1">
              <a:buNone/>
            </a:pPr>
            <a:r>
              <a:rPr lang="en-US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Create account</a:t>
            </a: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کلیک می‌کنید و به این ترتیب، عضو پایگاه می‌شوید.</a:t>
            </a:r>
          </a:p>
          <a:p>
            <a:pPr marL="0" indent="0" algn="r" rtl="1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278" y="3590607"/>
            <a:ext cx="9373412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6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8000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endParaRPr lang="en-US" dirty="0"/>
          </a:p>
        </p:txBody>
      </p:sp>
      <p:pic>
        <p:nvPicPr>
          <p:cNvPr id="1026" name="Picture 2" descr="C:\Users\User\Desktop\Log 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503" y="2735621"/>
            <a:ext cx="8450263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own Arrow 3"/>
          <p:cNvSpPr/>
          <p:nvPr/>
        </p:nvSpPr>
        <p:spPr>
          <a:xfrm>
            <a:off x="8371268" y="2150772"/>
            <a:ext cx="450760" cy="5848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2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0"/>
            <a:ext cx="9602788" cy="6857999"/>
          </a:xfrm>
        </p:spPr>
        <p:txBody>
          <a:bodyPr/>
          <a:lstStyle/>
          <a:p>
            <a:pPr marL="0" indent="0" algn="r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روش های جستجو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1. جستجوی ساده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2. جستجوی پیشرفته</a:t>
            </a:r>
          </a:p>
          <a:p>
            <a:pPr marL="0" indent="0" algn="r" rtl="1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3. مرور رشته‌ای </a:t>
            </a:r>
            <a:r>
              <a:rPr lang="en-US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    Browse</a:t>
            </a:r>
            <a:endParaRPr lang="fa-IR" sz="2000" b="1" dirty="0" smtClean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4. مرور موضوعات صنعتی</a:t>
            </a:r>
          </a:p>
          <a:p>
            <a:pPr marL="0" indent="0" algn="r">
              <a:buNone/>
            </a:pPr>
            <a:r>
              <a:rPr lang="fa-IR" sz="20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5. مرور الفبایی کتاب‌ها و ژورنال‌ها </a:t>
            </a:r>
          </a:p>
          <a:p>
            <a:pPr marL="0" indent="0" algn="r">
              <a:buNone/>
            </a:pPr>
            <a:endParaRPr lang="en-US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4515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1540</TotalTime>
  <Words>919</Words>
  <Application>Microsoft Office PowerPoint</Application>
  <PresentationFormat>Widescreen</PresentationFormat>
  <Paragraphs>180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Arial</vt:lpstr>
      <vt:lpstr>B Nazanin</vt:lpstr>
      <vt:lpstr>Century Gothic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نمونه‌ای از جستجوی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جستجوی ساده   </vt:lpstr>
      <vt:lpstr>PowerPoint Presentation</vt:lpstr>
      <vt:lpstr>PowerPoint Presentation</vt:lpstr>
      <vt:lpstr>PowerPoint Presentation</vt:lpstr>
      <vt:lpstr>اجرای جستجوی پیشرفته </vt:lpstr>
      <vt:lpstr> </vt:lpstr>
      <vt:lpstr> </vt:lpstr>
      <vt:lpstr> نمایش یک رکورد بازیابی شده</vt:lpstr>
      <vt:lpstr> فیلتر وsort نتایج جستجو  اجرای فیلتر بر روی نتایج جستجو بر اساس نوع انتشار، تاریخ انتشار، وضعیت دسترسی، محل انتشار و نویسنده است.   سورت یا مرتب‌سازی نتایج جستجو بر اساس میزان ارتباط و تاریخ انتشار است. </vt:lpstr>
      <vt:lpstr>   </vt:lpstr>
      <vt:lpstr> پالایش نتایج جستجو 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pascal</dc:creator>
  <cp:lastModifiedBy>سمیه صالحی نژاد</cp:lastModifiedBy>
  <cp:revision>123</cp:revision>
  <dcterms:created xsi:type="dcterms:W3CDTF">2021-11-29T16:54:25Z</dcterms:created>
  <dcterms:modified xsi:type="dcterms:W3CDTF">2021-12-11T10:35:38Z</dcterms:modified>
</cp:coreProperties>
</file>